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3" r:id="rId7"/>
    <p:sldId id="274" r:id="rId8"/>
    <p:sldId id="272"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13/10/2016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quia.com/quiz/664418.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9" name="6 CuadroTexto"/>
          <p:cNvSpPr txBox="1">
            <a:spLocks noChangeArrowheads="1"/>
          </p:cNvSpPr>
          <p:nvPr/>
        </p:nvSpPr>
        <p:spPr bwMode="auto">
          <a:xfrm>
            <a:off x="2123728" y="2204864"/>
            <a:ext cx="5040559"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MX" altLang="en-US" sz="3200" b="1" dirty="0" smtClean="0">
                <a:latin typeface="Arial" panose="020B0604020202020204" pitchFamily="34" charset="0"/>
                <a:cs typeface="Arial" panose="020B0604020202020204" pitchFamily="34" charset="0"/>
              </a:rPr>
              <a:t>Ingeniería en procesamiento de recursos </a:t>
            </a:r>
            <a:r>
              <a:rPr lang="es-MX" altLang="en-US" sz="3200" b="1" dirty="0" smtClean="0">
                <a:latin typeface="Arial" panose="020B0604020202020204" pitchFamily="34" charset="0"/>
                <a:cs typeface="Arial" panose="020B0604020202020204" pitchFamily="34" charset="0"/>
              </a:rPr>
              <a:t>minerales</a:t>
            </a:r>
            <a:endParaRPr lang="es-MX" altLang="en-US" sz="3200" b="1" dirty="0">
              <a:latin typeface="Arial" panose="020B0604020202020204" pitchFamily="34" charset="0"/>
              <a:cs typeface="Arial" panose="020B0604020202020204" pitchFamily="34" charset="0"/>
            </a:endParaRPr>
          </a:p>
          <a:p>
            <a:pPr algn="ctr" eaLnBrk="1" hangingPunct="1"/>
            <a:endParaRPr lang="es-MX" altLang="en-US" sz="2800" b="1" dirty="0">
              <a:latin typeface="Arial" panose="020B0604020202020204" pitchFamily="34" charset="0"/>
              <a:cs typeface="Arial" panose="020B0604020202020204" pitchFamily="34" charset="0"/>
            </a:endParaRPr>
          </a:p>
          <a:p>
            <a:pPr algn="ctr" eaLnBrk="1" hangingPunct="1"/>
            <a:r>
              <a:rPr lang="es-MX" altLang="en-US" sz="2800" b="1" dirty="0">
                <a:latin typeface="Arial" panose="020B0604020202020204" pitchFamily="34" charset="0"/>
                <a:cs typeface="Arial" panose="020B0604020202020204" pitchFamily="34" charset="0"/>
              </a:rPr>
              <a:t>Eventos Pasados y Futuros. </a:t>
            </a:r>
            <a:endParaRPr lang="es-MX" altLang="en-US" sz="2800" b="1" dirty="0" smtClean="0">
              <a:latin typeface="Arial" panose="020B0604020202020204" pitchFamily="34" charset="0"/>
              <a:cs typeface="Arial" panose="020B0604020202020204" pitchFamily="34" charset="0"/>
            </a:endParaRPr>
          </a:p>
          <a:p>
            <a:pPr algn="ctr" eaLnBrk="1" hangingPunct="1"/>
            <a:r>
              <a:rPr lang="es-MX" altLang="en-US" sz="2800" b="1" dirty="0" smtClean="0">
                <a:latin typeface="Arial" panose="020B0604020202020204" pitchFamily="34" charset="0"/>
                <a:cs typeface="Arial" panose="020B0604020202020204" pitchFamily="34" charset="0"/>
              </a:rPr>
              <a:t>Inglés </a:t>
            </a:r>
            <a:r>
              <a:rPr lang="es-MX" altLang="en-US" sz="2800" b="1" dirty="0">
                <a:latin typeface="Arial" panose="020B0604020202020204" pitchFamily="34" charset="0"/>
                <a:cs typeface="Arial" panose="020B0604020202020204" pitchFamily="34" charset="0"/>
              </a:rPr>
              <a:t>II</a:t>
            </a:r>
          </a:p>
          <a:p>
            <a:pPr algn="ctr" eaLnBrk="1" hangingPunct="1"/>
            <a:endParaRPr lang="es-MX" altLang="en-US" sz="2000" b="1" dirty="0">
              <a:latin typeface="Arial" panose="020B0604020202020204" pitchFamily="34" charset="0"/>
              <a:cs typeface="Arial" panose="020B0604020202020204" pitchFamily="34" charset="0"/>
            </a:endParaRPr>
          </a:p>
          <a:p>
            <a:pPr algn="ctr" eaLnBrk="1" hangingPunct="1"/>
            <a:r>
              <a:rPr lang="es-MX" altLang="en-US" sz="2300" b="1" dirty="0">
                <a:latin typeface="Arial" panose="020B0604020202020204" pitchFamily="34" charset="0"/>
                <a:cs typeface="Arial" panose="020B0604020202020204" pitchFamily="34" charset="0"/>
              </a:rPr>
              <a:t>L.E.I. Carlos Caballero Sánchez</a:t>
            </a:r>
          </a:p>
          <a:p>
            <a:pPr algn="ctr" eaLnBrk="1" hangingPunct="1"/>
            <a:endParaRPr lang="es-MX" altLang="en-US" sz="2300" b="1" dirty="0">
              <a:latin typeface="Arial" panose="020B0604020202020204" pitchFamily="34" charset="0"/>
              <a:cs typeface="Arial" panose="020B0604020202020204" pitchFamily="34" charset="0"/>
            </a:endParaRPr>
          </a:p>
          <a:p>
            <a:pPr algn="ctr" eaLnBrk="1" hangingPunct="1"/>
            <a:r>
              <a:rPr lang="es-MX" altLang="en-US" sz="2000" b="1" dirty="0" smtClean="0">
                <a:latin typeface="Arial" panose="020B0604020202020204" pitchFamily="34" charset="0"/>
                <a:cs typeface="Arial" panose="020B0604020202020204" pitchFamily="34" charset="0"/>
              </a:rPr>
              <a:t>Julio-Diciembre </a:t>
            </a:r>
            <a:r>
              <a:rPr lang="es-MX" altLang="en-US" sz="2000" b="1" dirty="0">
                <a:latin typeface="Arial" panose="020B0604020202020204" pitchFamily="34" charset="0"/>
                <a:cs typeface="Arial" panose="020B0604020202020204" pitchFamily="34" charset="0"/>
              </a:rPr>
              <a:t>2016</a:t>
            </a: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632311"/>
          </a:xfrm>
          <a:prstGeom prst="rect">
            <a:avLst/>
          </a:prstGeom>
          <a:noFill/>
        </p:spPr>
        <p:txBody>
          <a:bodyPr wrap="square" rtlCol="0">
            <a:spAutoFit/>
          </a:bodyPr>
          <a:lstStyle/>
          <a:p>
            <a:pPr algn="just"/>
            <a:r>
              <a:rPr lang="es-MX" sz="2400" b="1" u="sng" dirty="0" smtClean="0">
                <a:latin typeface="Arial" pitchFamily="34" charset="0"/>
                <a:cs typeface="Arial" pitchFamily="34" charset="0"/>
              </a:rPr>
              <a:t>Tema: Pasado Simple / Simple </a:t>
            </a:r>
            <a:r>
              <a:rPr lang="es-MX" sz="2400" b="1" u="sng" dirty="0" err="1" smtClean="0">
                <a:latin typeface="Arial" pitchFamily="34" charset="0"/>
                <a:cs typeface="Arial" pitchFamily="34" charset="0"/>
              </a:rPr>
              <a:t>Past</a:t>
            </a:r>
            <a:r>
              <a:rPr lang="es-MX" sz="2400" b="1" u="sng" dirty="0" smtClean="0">
                <a:latin typeface="Arial" pitchFamily="34" charset="0"/>
                <a:cs typeface="Arial" pitchFamily="34" charset="0"/>
              </a:rPr>
              <a:t> </a:t>
            </a:r>
          </a:p>
          <a:p>
            <a:pPr>
              <a:defRPr/>
            </a:pPr>
            <a:r>
              <a:rPr lang="es-MX" sz="2400" b="1" dirty="0" smtClean="0">
                <a:effectLst>
                  <a:outerShdw blurRad="38100" dist="38100" dir="2700000" algn="tl">
                    <a:srgbClr val="000000">
                      <a:alpha val="43137"/>
                    </a:srgbClr>
                  </a:outerShdw>
                </a:effectLst>
                <a:latin typeface="Arial" pitchFamily="34" charset="0"/>
                <a:cs typeface="Arial" pitchFamily="34" charset="0"/>
              </a:rPr>
              <a:t>Resumen (</a:t>
            </a:r>
            <a:r>
              <a:rPr lang="es-MX" sz="2400" b="1" dirty="0" err="1" smtClean="0">
                <a:effectLst>
                  <a:outerShdw blurRad="38100" dist="38100" dir="2700000" algn="tl">
                    <a:srgbClr val="000000">
                      <a:alpha val="43137"/>
                    </a:srgbClr>
                  </a:outerShdw>
                </a:effectLst>
                <a:latin typeface="Arial" pitchFamily="34" charset="0"/>
                <a:cs typeface="Arial" pitchFamily="34" charset="0"/>
              </a:rPr>
              <a:t>Abstract</a:t>
            </a:r>
            <a:r>
              <a:rPr lang="es-MX" sz="2400" b="1" dirty="0">
                <a:effectLst>
                  <a:outerShdw blurRad="38100" dist="38100" dir="2700000" algn="tl">
                    <a:srgbClr val="000000">
                      <a:alpha val="43137"/>
                    </a:srgbClr>
                  </a:outerShdw>
                </a:effectLst>
                <a:latin typeface="Arial" pitchFamily="34" charset="0"/>
                <a:cs typeface="Arial" pitchFamily="34" charset="0"/>
              </a:rPr>
              <a:t>) </a:t>
            </a:r>
          </a:p>
          <a:p>
            <a:pPr marL="457200" indent="-457200">
              <a:buFont typeface="Arial" pitchFamily="34" charset="0"/>
              <a:buChar char="•"/>
              <a:defRPr/>
            </a:pPr>
            <a:r>
              <a:rPr lang="es-MX" sz="2400" b="1" dirty="0">
                <a:latin typeface="Arial" pitchFamily="34" charset="0"/>
                <a:cs typeface="Arial" pitchFamily="34" charset="0"/>
              </a:rPr>
              <a:t>El alumno será capaz de expresar acciones pasadas en tiempo y forma estableciendo la diferencia gramatical entre presente y pasado</a:t>
            </a:r>
            <a:r>
              <a:rPr lang="es-MX" sz="2400" b="1" dirty="0" smtClean="0">
                <a:latin typeface="Arial" pitchFamily="34" charset="0"/>
                <a:cs typeface="Arial" pitchFamily="34" charset="0"/>
              </a:rPr>
              <a:t>.</a:t>
            </a:r>
          </a:p>
          <a:p>
            <a:pPr>
              <a:defRPr/>
            </a:pPr>
            <a:r>
              <a:rPr lang="es-MX" sz="2400" b="1" dirty="0" smtClean="0">
                <a:latin typeface="Arial" pitchFamily="34" charset="0"/>
                <a:cs typeface="Arial" pitchFamily="34" charset="0"/>
              </a:rPr>
              <a:t> </a:t>
            </a:r>
            <a:endParaRPr lang="es-MX" sz="2400" b="1" dirty="0">
              <a:latin typeface="Arial" pitchFamily="34" charset="0"/>
              <a:cs typeface="Arial" pitchFamily="34" charset="0"/>
            </a:endParaRPr>
          </a:p>
          <a:p>
            <a:pPr marL="457200" indent="-457200">
              <a:buFont typeface="Arial" pitchFamily="34" charset="0"/>
              <a:buChar char="•"/>
              <a:defRPr/>
            </a:pPr>
            <a:r>
              <a:rPr lang="es-MX" sz="2400" b="1" dirty="0" err="1">
                <a:latin typeface="Arial" pitchFamily="34" charset="0"/>
                <a:cs typeface="Arial" pitchFamily="34" charset="0"/>
              </a:rPr>
              <a:t>Students</a:t>
            </a:r>
            <a:r>
              <a:rPr lang="es-MX" sz="2400" b="1" dirty="0">
                <a:latin typeface="Arial" pitchFamily="34" charset="0"/>
                <a:cs typeface="Arial" pitchFamily="34" charset="0"/>
              </a:rPr>
              <a:t> </a:t>
            </a:r>
            <a:r>
              <a:rPr lang="es-MX" sz="2400" b="1" dirty="0" err="1">
                <a:latin typeface="Arial" pitchFamily="34" charset="0"/>
                <a:cs typeface="Arial" pitchFamily="34" charset="0"/>
              </a:rPr>
              <a:t>should</a:t>
            </a:r>
            <a:r>
              <a:rPr lang="es-MX" sz="2400" b="1" dirty="0">
                <a:latin typeface="Arial" pitchFamily="34" charset="0"/>
                <a:cs typeface="Arial" pitchFamily="34" charset="0"/>
              </a:rPr>
              <a:t> be </a:t>
            </a:r>
            <a:r>
              <a:rPr lang="es-MX" sz="2400" b="1" dirty="0" err="1">
                <a:latin typeface="Arial" pitchFamily="34" charset="0"/>
                <a:cs typeface="Arial" pitchFamily="34" charset="0"/>
              </a:rPr>
              <a:t>able</a:t>
            </a:r>
            <a:r>
              <a:rPr lang="es-MX" sz="2400" b="1" dirty="0">
                <a:latin typeface="Arial" pitchFamily="34" charset="0"/>
                <a:cs typeface="Arial" pitchFamily="34" charset="0"/>
              </a:rPr>
              <a:t> to </a:t>
            </a:r>
            <a:r>
              <a:rPr lang="es-MX" sz="2400" b="1" dirty="0" err="1">
                <a:latin typeface="Arial" pitchFamily="34" charset="0"/>
                <a:cs typeface="Arial" pitchFamily="34" charset="0"/>
              </a:rPr>
              <a:t>distinguish</a:t>
            </a:r>
            <a:r>
              <a:rPr lang="es-MX" sz="2400" b="1" dirty="0">
                <a:latin typeface="Arial" pitchFamily="34" charset="0"/>
                <a:cs typeface="Arial" pitchFamily="34" charset="0"/>
              </a:rPr>
              <a:t> </a:t>
            </a:r>
            <a:r>
              <a:rPr lang="es-MX" sz="2400" b="1" dirty="0" err="1">
                <a:latin typeface="Arial" pitchFamily="34" charset="0"/>
                <a:cs typeface="Arial" pitchFamily="34" charset="0"/>
              </a:rPr>
              <a:t>past</a:t>
            </a:r>
            <a:r>
              <a:rPr lang="es-MX" sz="2400" b="1" dirty="0">
                <a:latin typeface="Arial" pitchFamily="34" charset="0"/>
                <a:cs typeface="Arial" pitchFamily="34" charset="0"/>
              </a:rPr>
              <a:t> </a:t>
            </a:r>
            <a:r>
              <a:rPr lang="es-MX" sz="2400" b="1" dirty="0" err="1">
                <a:latin typeface="Arial" pitchFamily="34" charset="0"/>
                <a:cs typeface="Arial" pitchFamily="34" charset="0"/>
              </a:rPr>
              <a:t>situations</a:t>
            </a:r>
            <a:r>
              <a:rPr lang="es-MX" sz="2400" b="1" dirty="0">
                <a:latin typeface="Arial" pitchFamily="34" charset="0"/>
                <a:cs typeface="Arial" pitchFamily="34" charset="0"/>
              </a:rPr>
              <a:t> in tense and </a:t>
            </a:r>
            <a:r>
              <a:rPr lang="es-MX" sz="2400" b="1" dirty="0" err="1">
                <a:latin typeface="Arial" pitchFamily="34" charset="0"/>
                <a:cs typeface="Arial" pitchFamily="34" charset="0"/>
              </a:rPr>
              <a:t>form</a:t>
            </a:r>
            <a:r>
              <a:rPr lang="es-MX" sz="2400" b="1" dirty="0">
                <a:latin typeface="Arial" pitchFamily="34" charset="0"/>
                <a:cs typeface="Arial" pitchFamily="34" charset="0"/>
              </a:rPr>
              <a:t> </a:t>
            </a:r>
            <a:r>
              <a:rPr lang="es-MX" sz="2400" b="1" dirty="0" err="1">
                <a:latin typeface="Arial" pitchFamily="34" charset="0"/>
                <a:cs typeface="Arial" pitchFamily="34" charset="0"/>
              </a:rPr>
              <a:t>differentiating</a:t>
            </a:r>
            <a:r>
              <a:rPr lang="es-MX" sz="2400" b="1" dirty="0">
                <a:latin typeface="Arial" pitchFamily="34" charset="0"/>
                <a:cs typeface="Arial" pitchFamily="34" charset="0"/>
              </a:rPr>
              <a:t> </a:t>
            </a:r>
            <a:r>
              <a:rPr lang="es-MX" sz="2400" b="1" dirty="0" err="1">
                <a:latin typeface="Arial" pitchFamily="34" charset="0"/>
                <a:cs typeface="Arial" pitchFamily="34" charset="0"/>
              </a:rPr>
              <a:t>present</a:t>
            </a:r>
            <a:r>
              <a:rPr lang="es-MX" sz="2400" b="1" dirty="0">
                <a:latin typeface="Arial" pitchFamily="34" charset="0"/>
                <a:cs typeface="Arial" pitchFamily="34" charset="0"/>
              </a:rPr>
              <a:t> and </a:t>
            </a:r>
            <a:r>
              <a:rPr lang="es-MX" sz="2400" b="1" dirty="0" err="1">
                <a:latin typeface="Arial" pitchFamily="34" charset="0"/>
                <a:cs typeface="Arial" pitchFamily="34" charset="0"/>
              </a:rPr>
              <a:t>past</a:t>
            </a:r>
            <a:r>
              <a:rPr lang="es-MX" sz="2400" b="1" dirty="0">
                <a:latin typeface="Arial" pitchFamily="34" charset="0"/>
                <a:cs typeface="Arial" pitchFamily="34" charset="0"/>
              </a:rPr>
              <a:t> </a:t>
            </a:r>
            <a:r>
              <a:rPr lang="es-MX" sz="2400" b="1" dirty="0" err="1">
                <a:latin typeface="Arial" pitchFamily="34" charset="0"/>
                <a:cs typeface="Arial" pitchFamily="34" charset="0"/>
              </a:rPr>
              <a:t>issues</a:t>
            </a:r>
            <a:r>
              <a:rPr lang="es-MX" sz="2400" b="1" dirty="0">
                <a:latin typeface="Arial" pitchFamily="34" charset="0"/>
                <a:cs typeface="Arial" pitchFamily="34" charset="0"/>
              </a:rPr>
              <a:t>. </a:t>
            </a:r>
            <a:endParaRPr lang="es-MX" sz="2400" b="1" dirty="0" smtClean="0">
              <a:latin typeface="Arial" pitchFamily="34" charset="0"/>
              <a:cs typeface="Arial" pitchFamily="34" charset="0"/>
            </a:endParaRPr>
          </a:p>
          <a:p>
            <a:pPr marL="457200" indent="-457200">
              <a:buFont typeface="Arial" pitchFamily="34" charset="0"/>
              <a:buChar char="•"/>
              <a:defRPr/>
            </a:pPr>
            <a:endParaRPr lang="es-MX" sz="2400" b="1" dirty="0">
              <a:effectLst>
                <a:outerShdw blurRad="38100" dist="38100" dir="2700000" algn="tl">
                  <a:srgbClr val="000000">
                    <a:alpha val="43137"/>
                  </a:srgbClr>
                </a:outerShdw>
              </a:effectLst>
              <a:latin typeface="Arial" pitchFamily="34" charset="0"/>
              <a:cs typeface="Arial" pitchFamily="34" charset="0"/>
            </a:endParaRPr>
          </a:p>
          <a:p>
            <a:pPr>
              <a:defRPr/>
            </a:pPr>
            <a:r>
              <a:rPr lang="es-MX" sz="2400" b="1" dirty="0">
                <a:effectLst>
                  <a:outerShdw blurRad="38100" dist="38100" dir="2700000" algn="tl">
                    <a:srgbClr val="000000">
                      <a:alpha val="43137"/>
                    </a:srgbClr>
                  </a:outerShdw>
                </a:effectLst>
                <a:latin typeface="Arial" pitchFamily="34" charset="0"/>
                <a:cs typeface="Arial" pitchFamily="34" charset="0"/>
              </a:rPr>
              <a:t>Palabras claves en idioma (</a:t>
            </a:r>
            <a:r>
              <a:rPr lang="es-MX" sz="2400" b="1" dirty="0" err="1">
                <a:effectLst>
                  <a:outerShdw blurRad="38100" dist="38100" dir="2700000" algn="tl">
                    <a:srgbClr val="000000">
                      <a:alpha val="43137"/>
                    </a:srgbClr>
                  </a:outerShdw>
                </a:effectLst>
                <a:latin typeface="Arial" pitchFamily="34" charset="0"/>
                <a:cs typeface="Arial" pitchFamily="34" charset="0"/>
              </a:rPr>
              <a:t>keywords</a:t>
            </a:r>
            <a:r>
              <a:rPr lang="es-MX" sz="2400" b="1" dirty="0">
                <a:effectLst>
                  <a:outerShdw blurRad="38100" dist="38100" dir="2700000" algn="tl">
                    <a:srgbClr val="000000">
                      <a:alpha val="43137"/>
                    </a:srgbClr>
                  </a:outerShdw>
                </a:effectLst>
                <a:latin typeface="Arial" pitchFamily="34" charset="0"/>
                <a:cs typeface="Arial" pitchFamily="34" charset="0"/>
              </a:rPr>
              <a:t>) </a:t>
            </a:r>
          </a:p>
          <a:p>
            <a:pPr>
              <a:defRPr/>
            </a:pPr>
            <a:r>
              <a:rPr lang="es-MX" sz="2400" b="1" dirty="0" smtClean="0">
                <a:latin typeface="Arial" pitchFamily="34" charset="0"/>
                <a:cs typeface="Arial" pitchFamily="34" charset="0"/>
              </a:rPr>
              <a:t>Auxiliar / </a:t>
            </a:r>
            <a:r>
              <a:rPr lang="es-MX" sz="2400" b="1" dirty="0" err="1" smtClean="0">
                <a:latin typeface="Arial" pitchFamily="34" charset="0"/>
                <a:cs typeface="Arial" pitchFamily="34" charset="0"/>
              </a:rPr>
              <a:t>Auxiliary</a:t>
            </a:r>
            <a:r>
              <a:rPr lang="es-MX" sz="2400" b="1" dirty="0" smtClean="0">
                <a:latin typeface="Arial" pitchFamily="34" charset="0"/>
                <a:cs typeface="Arial" pitchFamily="34" charset="0"/>
              </a:rPr>
              <a:t>: </a:t>
            </a:r>
            <a:r>
              <a:rPr lang="es-MX" sz="2400" b="1" dirty="0" err="1" smtClean="0">
                <a:latin typeface="Arial" pitchFamily="34" charset="0"/>
                <a:cs typeface="Arial" pitchFamily="34" charset="0"/>
              </a:rPr>
              <a:t>Did</a:t>
            </a:r>
            <a:endParaRPr lang="es-MX" sz="2400" b="1" dirty="0">
              <a:latin typeface="Arial" pitchFamily="34" charset="0"/>
              <a:cs typeface="Arial" pitchFamily="34" charset="0"/>
            </a:endParaRPr>
          </a:p>
          <a:p>
            <a:pPr>
              <a:defRPr/>
            </a:pPr>
            <a:r>
              <a:rPr lang="es-MX" sz="2400" b="1" dirty="0" err="1">
                <a:latin typeface="Arial" pitchFamily="34" charset="0"/>
                <a:cs typeface="Arial" pitchFamily="34" charset="0"/>
              </a:rPr>
              <a:t>Was</a:t>
            </a:r>
            <a:r>
              <a:rPr lang="es-MX" sz="2400" b="1" dirty="0">
                <a:latin typeface="Arial" pitchFamily="34" charset="0"/>
                <a:cs typeface="Arial" pitchFamily="34" charset="0"/>
              </a:rPr>
              <a:t> / </a:t>
            </a:r>
            <a:r>
              <a:rPr lang="es-MX" sz="2400" b="1" dirty="0" err="1">
                <a:latin typeface="Arial" pitchFamily="34" charset="0"/>
                <a:cs typeface="Arial" pitchFamily="34" charset="0"/>
              </a:rPr>
              <a:t>were</a:t>
            </a:r>
            <a:endParaRPr lang="es-MX" sz="2400" b="1" dirty="0">
              <a:latin typeface="Arial" pitchFamily="34" charset="0"/>
              <a:cs typeface="Arial" pitchFamily="34" charset="0"/>
            </a:endParaRPr>
          </a:p>
          <a:p>
            <a:pPr>
              <a:defRPr/>
            </a:pPr>
            <a:r>
              <a:rPr lang="es-MX" sz="2400" b="1" dirty="0" smtClean="0">
                <a:latin typeface="Arial" pitchFamily="34" charset="0"/>
                <a:cs typeface="Arial" pitchFamily="34" charset="0"/>
              </a:rPr>
              <a:t>Verbos regulares e irregulares / Regular </a:t>
            </a:r>
            <a:r>
              <a:rPr lang="es-MX" sz="2400" b="1" dirty="0">
                <a:latin typeface="Arial" pitchFamily="34" charset="0"/>
                <a:cs typeface="Arial" pitchFamily="34" charset="0"/>
              </a:rPr>
              <a:t>and irregular </a:t>
            </a:r>
            <a:r>
              <a:rPr lang="es-MX" sz="2400" b="1" dirty="0" err="1">
                <a:latin typeface="Arial" pitchFamily="34" charset="0"/>
                <a:cs typeface="Arial" pitchFamily="34" charset="0"/>
              </a:rPr>
              <a:t>verbs</a:t>
            </a:r>
            <a:endParaRPr lang="es-MX"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2 Marcador de texto"/>
          <p:cNvSpPr txBox="1">
            <a:spLocks/>
          </p:cNvSpPr>
          <p:nvPr/>
        </p:nvSpPr>
        <p:spPr>
          <a:xfrm>
            <a:off x="685800" y="2057400"/>
            <a:ext cx="7772400" cy="2868613"/>
          </a:xfrm>
          <a:prstGeom prst="rect">
            <a:avLst/>
          </a:prstGeom>
        </p:spPr>
        <p:txBody>
          <a:bodyPr>
            <a:normAutofit lnSpcReduction="10000"/>
          </a:bodyPr>
          <a:lst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eaLnBrk="1" hangingPunct="1">
              <a:defRPr/>
            </a:pPr>
            <a:r>
              <a:rPr lang="es-MX" sz="2800" b="1" dirty="0" smtClean="0">
                <a:latin typeface="Arial Rounded MT Bold" panose="020F0704030504030204" pitchFamily="34" charset="0"/>
                <a:cs typeface="Arial" pitchFamily="34" charset="0"/>
              </a:rPr>
              <a:t>Objetivo general</a:t>
            </a:r>
            <a:r>
              <a:rPr lang="es-MX" b="1" dirty="0" smtClean="0">
                <a:latin typeface="Arial Rounded MT Bold" panose="020F0704030504030204" pitchFamily="34" charset="0"/>
                <a:cs typeface="Arial" pitchFamily="34" charset="0"/>
              </a:rPr>
              <a:t>: </a:t>
            </a:r>
            <a:r>
              <a:rPr lang="es-MX" dirty="0" smtClean="0">
                <a:latin typeface="Arial Rounded MT Bold" panose="020F0704030504030204" pitchFamily="34" charset="0"/>
                <a:cs typeface="Arial" pitchFamily="34" charset="0"/>
              </a:rPr>
              <a:t>El alumno podrá expresar </a:t>
            </a:r>
            <a:r>
              <a:rPr lang="es-MX" sz="2800" dirty="0" smtClean="0">
                <a:latin typeface="Arial Rounded MT Bold" panose="020F0704030504030204" pitchFamily="34" charset="0"/>
                <a:cs typeface="Arial" pitchFamily="34" charset="0"/>
              </a:rPr>
              <a:t>y d</a:t>
            </a:r>
            <a:r>
              <a:rPr lang="es-ES" dirty="0" smtClean="0">
                <a:latin typeface="Arial Rounded MT Bold" panose="020F0704030504030204" pitchFamily="34" charset="0"/>
              </a:rPr>
              <a:t>escribir sucesos y eventos pasados personales o de su entorno inmediato practicando su significado y uso, así como la correcta pronunciación. </a:t>
            </a:r>
          </a:p>
          <a:p>
            <a:pPr algn="just" eaLnBrk="1" hangingPunct="1">
              <a:defRPr/>
            </a:pPr>
            <a:endParaRPr lang="es-MX" dirty="0" smtClean="0">
              <a:latin typeface="Arial Rounded MT Bold" panose="020F0704030504030204" pitchFamily="34" charset="0"/>
            </a:endParaRPr>
          </a:p>
          <a:p>
            <a:pPr algn="just" eaLnBrk="1" hangingPunct="1">
              <a:defRPr/>
            </a:pPr>
            <a:endParaRPr lang="es-MX" dirty="0">
              <a:latin typeface="Arial Rounded MT Bold" panose="020F07040305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401205"/>
          </a:xfrm>
          <a:prstGeom prst="rect">
            <a:avLst/>
          </a:prstGeom>
          <a:noFill/>
        </p:spPr>
        <p:txBody>
          <a:bodyPr wrap="square" rtlCol="0">
            <a:spAutoFit/>
          </a:bodyPr>
          <a:lstStyle/>
          <a:p>
            <a:r>
              <a:rPr lang="es-MX" sz="2800" b="1" dirty="0">
                <a:latin typeface="Arial Rounded MT Bold" panose="020F0704030504030204" pitchFamily="34" charset="0"/>
                <a:cs typeface="Arial" pitchFamily="34" charset="0"/>
              </a:rPr>
              <a:t>Nombre de la unidad</a:t>
            </a:r>
            <a:r>
              <a:rPr lang="es-MX" sz="2800" b="1" dirty="0" smtClean="0">
                <a:latin typeface="Arial Rounded MT Bold" panose="020F0704030504030204" pitchFamily="34" charset="0"/>
                <a:cs typeface="Arial" pitchFamily="34" charset="0"/>
              </a:rPr>
              <a:t>:</a:t>
            </a:r>
          </a:p>
          <a:p>
            <a:endParaRPr lang="es-MX" sz="2800" b="1" dirty="0">
              <a:latin typeface="Arial Rounded MT Bold" panose="020F0704030504030204" pitchFamily="34" charset="0"/>
              <a:cs typeface="Arial" pitchFamily="34" charset="0"/>
            </a:endParaRPr>
          </a:p>
          <a:p>
            <a:pPr algn="ctr"/>
            <a:r>
              <a:rPr lang="es-MX" sz="2800" dirty="0">
                <a:latin typeface="Arial Rounded MT Bold" panose="020F0704030504030204" pitchFamily="34" charset="0"/>
                <a:cs typeface="Arial" pitchFamily="34" charset="0"/>
              </a:rPr>
              <a:t>UNIDAD </a:t>
            </a:r>
            <a:r>
              <a:rPr lang="es-MX" sz="2800" dirty="0" smtClean="0">
                <a:latin typeface="Arial Rounded MT Bold" panose="020F0704030504030204" pitchFamily="34" charset="0"/>
                <a:cs typeface="Arial" pitchFamily="34" charset="0"/>
              </a:rPr>
              <a:t>II Eventos Pasados </a:t>
            </a:r>
          </a:p>
          <a:p>
            <a:pPr algn="ctr"/>
            <a:endParaRPr lang="es-MX" sz="2800" b="1" dirty="0">
              <a:latin typeface="Arial Rounded MT Bold" panose="020F0704030504030204" pitchFamily="34" charset="0"/>
              <a:cs typeface="Arial" pitchFamily="34" charset="0"/>
            </a:endParaRPr>
          </a:p>
          <a:p>
            <a:endParaRPr lang="es-MX" sz="2800" b="1" dirty="0">
              <a:latin typeface="Arial Rounded MT Bold" panose="020F0704030504030204" pitchFamily="34" charset="0"/>
              <a:cs typeface="Arial" pitchFamily="34" charset="0"/>
            </a:endParaRPr>
          </a:p>
          <a:p>
            <a:r>
              <a:rPr lang="es-MX" sz="2800" b="1" dirty="0">
                <a:latin typeface="Arial Rounded MT Bold" panose="020F0704030504030204" pitchFamily="34" charset="0"/>
                <a:cs typeface="Arial" pitchFamily="34" charset="0"/>
              </a:rPr>
              <a:t>Objetivo de la </a:t>
            </a:r>
            <a:r>
              <a:rPr lang="es-MX" sz="2800" b="1" dirty="0" smtClean="0">
                <a:latin typeface="Arial Rounded MT Bold" panose="020F0704030504030204" pitchFamily="34" charset="0"/>
                <a:cs typeface="Arial" pitchFamily="34" charset="0"/>
              </a:rPr>
              <a:t>unidad:</a:t>
            </a:r>
          </a:p>
          <a:p>
            <a:r>
              <a:rPr lang="es-ES" altLang="en-US" sz="2800" dirty="0" smtClean="0">
                <a:latin typeface="Arial Rounded MT Bold" panose="020F0704030504030204" pitchFamily="34" charset="0"/>
              </a:rPr>
              <a:t>Narrar </a:t>
            </a:r>
            <a:r>
              <a:rPr lang="es-ES" altLang="en-US" sz="2800" dirty="0">
                <a:latin typeface="Arial Rounded MT Bold" panose="020F0704030504030204" pitchFamily="34" charset="0"/>
              </a:rPr>
              <a:t>eventos y sucesos personales y de su entorno inmediato haciendo </a:t>
            </a:r>
            <a:r>
              <a:rPr lang="es-ES" altLang="en-US" sz="2800" dirty="0" smtClean="0">
                <a:latin typeface="Arial Rounded MT Bold" panose="020F0704030504030204" pitchFamily="34" charset="0"/>
              </a:rPr>
              <a:t>uso del </a:t>
            </a:r>
            <a:r>
              <a:rPr lang="es-ES" altLang="en-US" sz="2800" dirty="0">
                <a:latin typeface="Arial Rounded MT Bold" panose="020F0704030504030204" pitchFamily="34" charset="0"/>
              </a:rPr>
              <a:t>presente y pasado.</a:t>
            </a:r>
            <a:endParaRPr lang="es-MX" sz="2800" b="1" dirty="0">
              <a:latin typeface="Arial Rounded MT Bold" panose="020F0704030504030204" pitchFamily="34" charset="0"/>
              <a:cs typeface="Arial" pitchFamily="34" charset="0"/>
            </a:endParaRPr>
          </a:p>
          <a:p>
            <a:endParaRPr lang="es-MX" sz="2800" b="1" dirty="0">
              <a:latin typeface="Arial Rounded MT Bold" panose="020F0704030504030204"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708981"/>
          </a:xfrm>
          <a:prstGeom prst="rect">
            <a:avLst/>
          </a:prstGeom>
          <a:noFill/>
        </p:spPr>
        <p:txBody>
          <a:bodyPr wrap="square" rtlCol="0">
            <a:spAutoFit/>
          </a:bodyPr>
          <a:lstStyle/>
          <a:p>
            <a:r>
              <a:rPr lang="es-MX"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Tema:</a:t>
            </a:r>
          </a:p>
          <a:p>
            <a:endParaRPr lang="es-MX"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MX" sz="2400" dirty="0" smtClean="0">
                <a:latin typeface="Arial Unicode MS" panose="020B0604020202020204" pitchFamily="34" charset="-128"/>
                <a:ea typeface="Arial Unicode MS" panose="020B0604020202020204" pitchFamily="34" charset="-128"/>
                <a:cs typeface="Arial Unicode MS" panose="020B0604020202020204" pitchFamily="34" charset="-128"/>
              </a:rPr>
              <a:t>Simple </a:t>
            </a:r>
            <a:r>
              <a:rPr lang="es-MX" sz="2400" dirty="0" err="1" smtClean="0">
                <a:latin typeface="Arial Unicode MS" panose="020B0604020202020204" pitchFamily="34" charset="-128"/>
                <a:ea typeface="Arial Unicode MS" panose="020B0604020202020204" pitchFamily="34" charset="-128"/>
                <a:cs typeface="Arial Unicode MS" panose="020B0604020202020204" pitchFamily="34" charset="-128"/>
              </a:rPr>
              <a:t>Past</a:t>
            </a:r>
            <a:r>
              <a:rPr lang="es-MX" sz="2400" dirty="0" smtClean="0">
                <a:latin typeface="Arial Unicode MS" panose="020B0604020202020204" pitchFamily="34" charset="-128"/>
                <a:ea typeface="Arial Unicode MS" panose="020B0604020202020204" pitchFamily="34" charset="-128"/>
                <a:cs typeface="Arial Unicode MS" panose="020B0604020202020204" pitchFamily="34" charset="-128"/>
              </a:rPr>
              <a:t> Tense: Regular and Irregular</a:t>
            </a:r>
            <a:endParaRPr lang="es-MX"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s-MX"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MX"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Introducción:</a:t>
            </a:r>
          </a:p>
          <a:p>
            <a:endParaRPr lang="es-MX"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The simple past expresses an action in the past taking place once, never, several times. It can also be used for actions taking place one after another or in the middle of another action</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MX" sz="2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s-MX"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404664"/>
            <a:ext cx="8419095" cy="8894743"/>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irregular verbs, use the past form (see list of irregular verbs</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For regular verbs, just add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ed</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s-MX" sz="2800" dirty="0"/>
          </a:p>
          <a:p>
            <a:endParaRPr lang="en-US" sz="2800" dirty="0" smtClean="0"/>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244983007"/>
              </p:ext>
            </p:extLst>
          </p:nvPr>
        </p:nvGraphicFramePr>
        <p:xfrm>
          <a:off x="590872" y="1340768"/>
          <a:ext cx="8229600" cy="1280160"/>
        </p:xfrm>
        <a:graphic>
          <a:graphicData uri="http://schemas.openxmlformats.org/drawingml/2006/table">
            <a:tbl>
              <a:tblPr>
                <a:tableStyleId>{3C2FFA5D-87B4-456A-9821-1D502468CF0F}</a:tableStyleId>
              </a:tblPr>
              <a:tblGrid>
                <a:gridCol w="2057400"/>
                <a:gridCol w="2057400"/>
                <a:gridCol w="2057400"/>
                <a:gridCol w="2057400"/>
              </a:tblGrid>
              <a:tr h="0">
                <a:tc>
                  <a:txBody>
                    <a:bodyPr/>
                    <a:lstStyle/>
                    <a:p>
                      <a:r>
                        <a:rPr lang="en-US" sz="2400" dirty="0"/>
                        <a:t> </a:t>
                      </a:r>
                    </a:p>
                  </a:txBody>
                  <a:tcPr anchor="ctr"/>
                </a:tc>
                <a:tc>
                  <a:txBody>
                    <a:bodyPr/>
                    <a:lstStyle/>
                    <a:p>
                      <a:r>
                        <a:rPr lang="en-US" sz="2400"/>
                        <a:t>Positive</a:t>
                      </a:r>
                    </a:p>
                  </a:txBody>
                  <a:tcPr anchor="ctr"/>
                </a:tc>
                <a:tc>
                  <a:txBody>
                    <a:bodyPr/>
                    <a:lstStyle/>
                    <a:p>
                      <a:r>
                        <a:rPr lang="en-US" sz="2400"/>
                        <a:t>Negative</a:t>
                      </a:r>
                    </a:p>
                  </a:txBody>
                  <a:tcPr anchor="ctr"/>
                </a:tc>
                <a:tc>
                  <a:txBody>
                    <a:bodyPr/>
                    <a:lstStyle/>
                    <a:p>
                      <a:r>
                        <a:rPr lang="en-US" sz="2400"/>
                        <a:t>Question</a:t>
                      </a:r>
                    </a:p>
                  </a:txBody>
                  <a:tcPr anchor="ctr"/>
                </a:tc>
              </a:tr>
              <a:tr h="0">
                <a:tc>
                  <a:txBody>
                    <a:bodyPr/>
                    <a:lstStyle/>
                    <a:p>
                      <a:r>
                        <a:rPr lang="en-US" sz="2400" dirty="0"/>
                        <a:t>no differences</a:t>
                      </a:r>
                    </a:p>
                  </a:txBody>
                  <a:tcPr anchor="ctr"/>
                </a:tc>
                <a:tc>
                  <a:txBody>
                    <a:bodyPr/>
                    <a:lstStyle/>
                    <a:p>
                      <a:r>
                        <a:rPr lang="en-US" sz="2400" dirty="0"/>
                        <a:t>I spoke.</a:t>
                      </a:r>
                    </a:p>
                  </a:txBody>
                  <a:tcPr anchor="ctr"/>
                </a:tc>
                <a:tc>
                  <a:txBody>
                    <a:bodyPr/>
                    <a:lstStyle/>
                    <a:p>
                      <a:r>
                        <a:rPr lang="en-US" sz="2400" dirty="0"/>
                        <a:t>I did not speak.</a:t>
                      </a:r>
                    </a:p>
                  </a:txBody>
                  <a:tcPr anchor="ctr"/>
                </a:tc>
                <a:tc>
                  <a:txBody>
                    <a:bodyPr/>
                    <a:lstStyle/>
                    <a:p>
                      <a:r>
                        <a:rPr lang="en-US" sz="2400" dirty="0"/>
                        <a:t>Did I speak?</a:t>
                      </a:r>
                    </a:p>
                  </a:txBody>
                  <a:tcPr anchor="ctr"/>
                </a:tc>
              </a:tr>
            </a:tbl>
          </a:graphicData>
        </a:graphic>
      </p:graphicFrame>
      <p:sp>
        <p:nvSpPr>
          <p:cNvPr id="7" name="Rectangle 2"/>
          <p:cNvSpPr>
            <a:spLocks noChangeArrowheads="1"/>
          </p:cNvSpPr>
          <p:nvPr/>
        </p:nvSpPr>
        <p:spPr bwMode="auto">
          <a:xfrm>
            <a:off x="590872" y="134061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Form of Simple Past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2394734851"/>
              </p:ext>
            </p:extLst>
          </p:nvPr>
        </p:nvGraphicFramePr>
        <p:xfrm>
          <a:off x="755576" y="3585924"/>
          <a:ext cx="8229600" cy="2499360"/>
        </p:xfrm>
        <a:graphic>
          <a:graphicData uri="http://schemas.openxmlformats.org/drawingml/2006/table">
            <a:tbl>
              <a:tblPr>
                <a:tableStyleId>{5940675A-B579-460E-94D1-54222C63F5DA}</a:tableStyleId>
              </a:tblPr>
              <a:tblGrid>
                <a:gridCol w="4114800"/>
                <a:gridCol w="4114800"/>
              </a:tblGrid>
              <a:tr h="0">
                <a:tc>
                  <a:txBody>
                    <a:bodyPr/>
                    <a:lstStyle/>
                    <a:p>
                      <a:r>
                        <a:rPr lang="en-US" sz="2000" dirty="0"/>
                        <a:t>Exceptions in spelling when adding </a:t>
                      </a:r>
                      <a:r>
                        <a:rPr lang="en-US" sz="2000" dirty="0" err="1"/>
                        <a:t>ed</a:t>
                      </a:r>
                      <a:endParaRPr lang="en-US" sz="2000" dirty="0"/>
                    </a:p>
                  </a:txBody>
                  <a:tcPr anchor="ctr"/>
                </a:tc>
                <a:tc>
                  <a:txBody>
                    <a:bodyPr/>
                    <a:lstStyle/>
                    <a:p>
                      <a:r>
                        <a:rPr lang="en-US" sz="2000"/>
                        <a:t>Example</a:t>
                      </a:r>
                    </a:p>
                  </a:txBody>
                  <a:tcPr anchor="ctr"/>
                </a:tc>
              </a:tr>
              <a:tr h="0">
                <a:tc>
                  <a:txBody>
                    <a:bodyPr/>
                    <a:lstStyle/>
                    <a:p>
                      <a:r>
                        <a:rPr lang="en-US" sz="2000"/>
                        <a:t>after a final e only add d</a:t>
                      </a:r>
                    </a:p>
                  </a:txBody>
                  <a:tcPr anchor="ctr"/>
                </a:tc>
                <a:tc>
                  <a:txBody>
                    <a:bodyPr/>
                    <a:lstStyle/>
                    <a:p>
                      <a:r>
                        <a:rPr lang="en-US" sz="2000"/>
                        <a:t>love – loved</a:t>
                      </a:r>
                    </a:p>
                  </a:txBody>
                  <a:tcPr anchor="ctr"/>
                </a:tc>
              </a:tr>
              <a:tr h="0">
                <a:tc>
                  <a:txBody>
                    <a:bodyPr/>
                    <a:lstStyle/>
                    <a:p>
                      <a:r>
                        <a:rPr lang="en-US" sz="2000" dirty="0"/>
                        <a:t>final consonant after a short, stressed vowel</a:t>
                      </a:r>
                      <a:br>
                        <a:rPr lang="en-US" sz="2000" dirty="0"/>
                      </a:br>
                      <a:r>
                        <a:rPr lang="en-US" sz="2000" dirty="0"/>
                        <a:t>or l as final consonant after a vowel is doubled</a:t>
                      </a:r>
                    </a:p>
                  </a:txBody>
                  <a:tcPr anchor="ctr"/>
                </a:tc>
                <a:tc>
                  <a:txBody>
                    <a:bodyPr/>
                    <a:lstStyle/>
                    <a:p>
                      <a:r>
                        <a:rPr lang="en-US" sz="2000"/>
                        <a:t>admit – admitted</a:t>
                      </a:r>
                      <a:br>
                        <a:rPr lang="en-US" sz="2000"/>
                      </a:br>
                      <a:r>
                        <a:rPr lang="en-US" sz="2000"/>
                        <a:t>travel – travelled</a:t>
                      </a:r>
                    </a:p>
                  </a:txBody>
                  <a:tcPr anchor="ctr"/>
                </a:tc>
              </a:tr>
              <a:tr h="0">
                <a:tc>
                  <a:txBody>
                    <a:bodyPr/>
                    <a:lstStyle/>
                    <a:p>
                      <a:r>
                        <a:rPr lang="en-US" sz="2000" dirty="0"/>
                        <a:t>final y after a consonant becomes </a:t>
                      </a:r>
                      <a:r>
                        <a:rPr lang="en-US" sz="2000" dirty="0" err="1"/>
                        <a:t>i</a:t>
                      </a:r>
                      <a:endParaRPr lang="en-US" sz="2000" dirty="0"/>
                    </a:p>
                  </a:txBody>
                  <a:tcPr anchor="ctr"/>
                </a:tc>
                <a:tc>
                  <a:txBody>
                    <a:bodyPr/>
                    <a:lstStyle/>
                    <a:p>
                      <a:r>
                        <a:rPr lang="en-US" sz="2000" dirty="0"/>
                        <a:t>hurry – hurried</a:t>
                      </a:r>
                    </a:p>
                  </a:txBody>
                  <a:tcPr anchor="ctr"/>
                </a:tc>
              </a:tr>
            </a:tbl>
          </a:graphicData>
        </a:graphic>
      </p:graphicFrame>
      <p:sp>
        <p:nvSpPr>
          <p:cNvPr id="9" name="Rectangle 3"/>
          <p:cNvSpPr>
            <a:spLocks noChangeArrowheads="1"/>
          </p:cNvSpPr>
          <p:nvPr/>
        </p:nvSpPr>
        <p:spPr bwMode="auto">
          <a:xfrm>
            <a:off x="755576" y="3392143"/>
            <a:ext cx="2425664" cy="530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rPr>
              <a:t>Exceptions in Spelling when Adding ‘</a:t>
            </a:r>
            <a:r>
              <a:rPr kumimoji="0" lang="en-US" altLang="en-US" sz="1050" b="1" i="0" u="none" strike="noStrike" cap="none" normalizeH="0" baseline="0" dirty="0" err="1" smtClean="0">
                <a:ln>
                  <a:noFill/>
                </a:ln>
                <a:solidFill>
                  <a:schemeClr val="tx1"/>
                </a:solidFill>
                <a:effectLst/>
                <a:latin typeface="Arial" panose="020B0604020202020204" pitchFamily="34" charset="0"/>
              </a:rPr>
              <a:t>ed</a:t>
            </a:r>
            <a:r>
              <a:rPr kumimoji="0" lang="en-US" altLang="en-US" sz="900" b="1"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976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836712"/>
            <a:ext cx="8229600" cy="5289451"/>
          </a:xfrm>
        </p:spPr>
        <p:txBody>
          <a:bodyPr>
            <a:normAutofit fontScale="92500" lnSpcReduction="20000"/>
          </a:bodyPr>
          <a:lstStyle/>
          <a:p>
            <a:pPr algn="just"/>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Use of Simple Past</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action in the past taking place once, never or several times Example: He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visited</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his parents every weekend.</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actions in the past taking place one after the other Example: He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came</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in,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took</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off his coat and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sat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down.</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action in the past taking place in the middle of another action Example: When I was having breakfast, the phone suddenly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rang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if sentences type II (If I talked, …) Example: If I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had</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 lot of money, I would share it with you.</a:t>
            </a:r>
          </a:p>
          <a:p>
            <a:pPr algn="just"/>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8172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20627" y="548680"/>
            <a:ext cx="8424936" cy="4832092"/>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p:txBody>
      </p:sp>
      <p:sp>
        <p:nvSpPr>
          <p:cNvPr id="3" name="Rectangle 3"/>
          <p:cNvSpPr>
            <a:spLocks noGrp="1" noChangeArrowheads="1"/>
          </p:cNvSpPr>
          <p:nvPr>
            <p:ph type="body" idx="1"/>
          </p:nvPr>
        </p:nvSpPr>
        <p:spPr>
          <a:xfrm>
            <a:off x="520627" y="1772816"/>
            <a:ext cx="7772400" cy="4114800"/>
          </a:xfrm>
        </p:spPr>
        <p:txBody>
          <a:bodyPr/>
          <a:lstStyle/>
          <a:p>
            <a:pPr marL="0" indent="0" eaLnBrk="1" hangingPunct="1">
              <a:buFont typeface="Wingdings" panose="05000000000000000000" pitchFamily="2" charset="2"/>
              <a:buNone/>
              <a:defRPr/>
            </a:pPr>
            <a:r>
              <a:rPr lang="en-US" altLang="en-US" sz="2400" b="1" dirty="0" smtClean="0">
                <a:solidFill>
                  <a:schemeClr val="tx1"/>
                </a:solidFill>
                <a:latin typeface="Maiandra GD" panose="020E0502030308020204" pitchFamily="34" charset="0"/>
              </a:rPr>
              <a:t>Go to this website with a classmate to practice what you have learned or reviewed today:</a:t>
            </a:r>
          </a:p>
          <a:p>
            <a:pPr marL="0" indent="0" eaLnBrk="1" hangingPunct="1">
              <a:buFont typeface="Wingdings" panose="05000000000000000000" pitchFamily="2" charset="2"/>
              <a:buNone/>
              <a:defRPr/>
            </a:pPr>
            <a:endParaRPr lang="en-US" altLang="en-US" sz="1400" b="1" dirty="0" smtClean="0">
              <a:solidFill>
                <a:schemeClr val="tx1"/>
              </a:solidFill>
              <a:latin typeface="Maiandra GD" panose="020E0502030308020204" pitchFamily="34" charset="0"/>
            </a:endParaRPr>
          </a:p>
          <a:p>
            <a:pPr marL="342900" indent="-342900" eaLnBrk="1" hangingPunct="1">
              <a:buFont typeface="Wingdings" panose="05000000000000000000" pitchFamily="2" charset="2"/>
              <a:buChar char="q"/>
              <a:defRPr/>
            </a:pPr>
            <a:r>
              <a:rPr lang="en-US" altLang="en-US" sz="2400" b="1" dirty="0" smtClean="0">
                <a:solidFill>
                  <a:schemeClr val="tx1"/>
                </a:solidFill>
                <a:latin typeface="Verdana" panose="020B0604030504040204" pitchFamily="34" charset="0"/>
                <a:hlinkClick r:id="rId2"/>
              </a:rPr>
              <a:t>http://www.quia.com/quiz/664418.html</a:t>
            </a:r>
            <a:endParaRPr lang="en-US" altLang="en-US" sz="2400" b="1" dirty="0" smtClean="0">
              <a:solidFill>
                <a:schemeClr val="tx1"/>
              </a:solidFill>
              <a:latin typeface="Verdana" panose="020B0604030504040204" pitchFamily="34" charset="0"/>
            </a:endParaRPr>
          </a:p>
          <a:p>
            <a:pPr marL="342900" indent="-342900" eaLnBrk="1" hangingPunct="1">
              <a:buFont typeface="Wingdings" panose="05000000000000000000" pitchFamily="2" charset="2"/>
              <a:buChar char="q"/>
              <a:defRPr/>
            </a:pPr>
            <a:r>
              <a:rPr lang="en-US" sz="2400" dirty="0" err="1" smtClean="0">
                <a:solidFill>
                  <a:schemeClr val="tx1"/>
                </a:solidFill>
              </a:rPr>
              <a:t>Redston</a:t>
            </a:r>
            <a:r>
              <a:rPr lang="en-US" sz="2400" dirty="0" smtClean="0">
                <a:solidFill>
                  <a:schemeClr val="tx1"/>
                </a:solidFill>
              </a:rPr>
              <a:t> , C., &amp; Cunningham, G. (2005). </a:t>
            </a:r>
            <a:r>
              <a:rPr lang="en-US" sz="2400" i="1" dirty="0" smtClean="0">
                <a:solidFill>
                  <a:schemeClr val="tx1"/>
                </a:solidFill>
              </a:rPr>
              <a:t>face2face Pre-intermediate Student's Book.</a:t>
            </a:r>
            <a:r>
              <a:rPr lang="en-US" sz="2400" dirty="0" smtClean="0">
                <a:solidFill>
                  <a:schemeClr val="tx1"/>
                </a:solidFill>
              </a:rPr>
              <a:t> </a:t>
            </a:r>
            <a:r>
              <a:rPr lang="es-ES" sz="2400" dirty="0" smtClean="0">
                <a:solidFill>
                  <a:schemeClr val="tx1"/>
                </a:solidFill>
              </a:rPr>
              <a:t>Cambridge: CAMBRIDGE.</a:t>
            </a:r>
          </a:p>
          <a:p>
            <a:pPr marL="342900" indent="-342900" eaLnBrk="1" hangingPunct="1">
              <a:buFont typeface="Wingdings" panose="05000000000000000000" pitchFamily="2" charset="2"/>
              <a:buChar char="q"/>
              <a:defRPr/>
            </a:pPr>
            <a:r>
              <a:rPr lang="en-US" sz="2400" dirty="0" smtClean="0">
                <a:solidFill>
                  <a:schemeClr val="tx1"/>
                </a:solidFill>
              </a:rPr>
              <a:t>Raymond, M. (2001). </a:t>
            </a:r>
            <a:r>
              <a:rPr lang="en-US" sz="2400" i="1" dirty="0" smtClean="0">
                <a:solidFill>
                  <a:schemeClr val="tx1"/>
                </a:solidFill>
              </a:rPr>
              <a:t>English Grammar In Use.</a:t>
            </a:r>
            <a:r>
              <a:rPr lang="en-US" sz="2400" dirty="0" smtClean="0">
                <a:solidFill>
                  <a:schemeClr val="tx1"/>
                </a:solidFill>
              </a:rPr>
              <a:t> Cambridge: CAMBRIDGE</a:t>
            </a:r>
            <a:endParaRPr lang="en-US" altLang="en-US" sz="2400" b="1" dirty="0" smtClean="0">
              <a:solidFill>
                <a:schemeClr val="tx1"/>
              </a:solidFill>
              <a:latin typeface="Verdana" panose="020B0604030504040204" pitchFamily="34" charset="0"/>
            </a:endParaRPr>
          </a:p>
          <a:p>
            <a:pPr marL="0" indent="0" eaLnBrk="1" hangingPunct="1">
              <a:buFont typeface="Wingdings" panose="05000000000000000000" pitchFamily="2" charset="2"/>
              <a:buNone/>
              <a:defRPr/>
            </a:pPr>
            <a:endParaRPr lang="en-US" altLang="en-US" b="1" dirty="0" smtClean="0">
              <a:solidFill>
                <a:schemeClr val="tx1"/>
              </a:solidFill>
              <a:latin typeface="Verdana" panose="020B0604030504040204" pitchFamily="34" charset="0"/>
            </a:endParaRPr>
          </a:p>
          <a:p>
            <a:pPr marL="0" indent="0" eaLnBrk="1" hangingPunct="1">
              <a:buFont typeface="Wingdings" panose="05000000000000000000" pitchFamily="2" charset="2"/>
              <a:buNone/>
              <a:defRPr/>
            </a:pPr>
            <a:endParaRPr lang="en-US" altLang="en-US" b="1" dirty="0" smtClean="0">
              <a:solidFill>
                <a:schemeClr val="tx1"/>
              </a:solidFill>
              <a:latin typeface="Verdana" panose="020B0604030504040204"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473</Words>
  <Application>Microsoft Office PowerPoint</Application>
  <PresentationFormat>Presentación en pantalla (4:3)</PresentationFormat>
  <Paragraphs>91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UAEH_ ZIMAPAN</cp:lastModifiedBy>
  <cp:revision>24</cp:revision>
  <dcterms:created xsi:type="dcterms:W3CDTF">2012-08-07T16:35:15Z</dcterms:created>
  <dcterms:modified xsi:type="dcterms:W3CDTF">2016-10-14T03:45:14Z</dcterms:modified>
</cp:coreProperties>
</file>